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1" r:id="rId3"/>
    <p:sldId id="262" r:id="rId4"/>
    <p:sldId id="265" r:id="rId5"/>
    <p:sldId id="270" r:id="rId6"/>
    <p:sldId id="263" r:id="rId7"/>
    <p:sldId id="266" r:id="rId8"/>
    <p:sldId id="264" r:id="rId9"/>
    <p:sldId id="267" r:id="rId10"/>
    <p:sldId id="268" r:id="rId11"/>
    <p:sldId id="269" r:id="rId12"/>
    <p:sldId id="257" r:id="rId13"/>
    <p:sldId id="258" r:id="rId14"/>
    <p:sldId id="260" r:id="rId15"/>
    <p:sldId id="259" r:id="rId16"/>
  </p:sldIdLst>
  <p:sldSz cx="12192000" cy="6858000"/>
  <p:notesSz cx="6797675" cy="9929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84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432" y="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0B338E-3F05-44F2-BF94-04284F27A550}" type="datetimeFigureOut">
              <a:rPr lang="de-DE" smtClean="0"/>
              <a:t>06.03.2024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EB5D71-36D2-41AA-92D8-37190A34E15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8274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Folien zum Ausdrucken: 1-10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B5D71-36D2-41AA-92D8-37190A34E15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6055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7DA634-413C-3A8B-4FDB-BE92587F1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1ABFC1E-1163-EEFE-0C88-4718419CCA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5B0D718-D41B-76B9-D8CD-DA52B3740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4E01-B8F0-41F8-A8C9-ACC66363BA63}" type="datetimeFigureOut">
              <a:rPr lang="de-DE" smtClean="0"/>
              <a:t>06.03.2024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932F50D-2729-52DB-6B86-87B5E8E8E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26289FF-B38B-4AAB-BB29-6952516E3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2515-D04B-4DBE-B9F8-5B21E8D735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4877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CD39C1-D694-8272-DA6B-02B0BBD7B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0EE803A-F9FF-E6E9-7C2D-28D0DC6C42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EF63260-F55A-760F-BD51-761F7DAE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4E01-B8F0-41F8-A8C9-ACC66363BA63}" type="datetimeFigureOut">
              <a:rPr lang="de-DE" smtClean="0"/>
              <a:t>06.03.2024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4A1F91A-AD0C-0F53-D7FF-0ACC16FCA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625BA9-C706-AA63-FE82-1F1330278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2515-D04B-4DBE-B9F8-5B21E8D735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9798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3E9B35C-FC1B-5FA7-AA3B-E619DCEC2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B82F69E-FAC2-0AF9-85DE-1E0727DB88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802C8B6-BFA2-80B3-7942-31E5631EB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4E01-B8F0-41F8-A8C9-ACC66363BA63}" type="datetimeFigureOut">
              <a:rPr lang="de-DE" smtClean="0"/>
              <a:t>06.03.2024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29D1A55-C73F-7325-4D17-607C0199B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40660C5-387F-BA95-9033-A3ADB4BD7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2515-D04B-4DBE-B9F8-5B21E8D735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3703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E70832-7175-F97D-CB81-32D147386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A42F1A-03FA-D312-0DA0-104343CA6A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99EB507-9E2C-6B35-B6C2-2F0149F24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4E01-B8F0-41F8-A8C9-ACC66363BA63}" type="datetimeFigureOut">
              <a:rPr lang="de-DE" smtClean="0"/>
              <a:t>06.03.2024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90E624-CF82-76A4-BF7C-7DC23F030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66456A7-1480-5596-8438-2C94086E9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2515-D04B-4DBE-B9F8-5B21E8D735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7921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66A6E9-5514-E0C1-4EA4-C7B6B1F48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9FC668D-07F6-2132-BE43-F2E225CF80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3A57D72-1518-B5E3-F00D-85EA49A25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4E01-B8F0-41F8-A8C9-ACC66363BA63}" type="datetimeFigureOut">
              <a:rPr lang="de-DE" smtClean="0"/>
              <a:t>06.03.2024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6706EB3-A452-DF1E-8E74-242B05C3E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EBEAA19-8882-1BBA-9C42-1C8C56DFC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2515-D04B-4DBE-B9F8-5B21E8D735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4325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5B84E1-7EDC-2B27-6560-BE1823E99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1232DA1-175F-A15D-F3EF-84EF91AC5A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0B80CCC-FA52-47E7-22D2-BF807E95A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E02A0D9-3041-3EC7-1A46-E70ACB973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4E01-B8F0-41F8-A8C9-ACC66363BA63}" type="datetimeFigureOut">
              <a:rPr lang="de-DE" smtClean="0"/>
              <a:t>06.03.2024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9F58186-BD65-FA0C-76D7-D1886A456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271AE96-1532-D027-35E3-FF63139F0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2515-D04B-4DBE-B9F8-5B21E8D735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7988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D0FB2E-AEAE-30F7-7130-A3D540696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EAD590B-F6A8-3A74-546F-6402178A1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7A77CC7-7013-E8E8-4CA9-CA271FC470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099DCA1-B637-4137-EBB8-E250CFBDCE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4C50896-955F-5407-349F-70E2A8601B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040EA97-A4E1-E025-BD9C-963CA892B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4E01-B8F0-41F8-A8C9-ACC66363BA63}" type="datetimeFigureOut">
              <a:rPr lang="de-DE" smtClean="0"/>
              <a:t>06.03.2024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9199B51-6CF5-85AC-74E5-7F6E36CA4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0E84BCA-CFB5-C1A8-EE1E-4DDD13F08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2515-D04B-4DBE-B9F8-5B21E8D735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7369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D9BA48-F89A-EB24-CDF1-F13C04CAF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CA3C54E-61D3-7BE7-4621-E99A278EF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4E01-B8F0-41F8-A8C9-ACC66363BA63}" type="datetimeFigureOut">
              <a:rPr lang="de-DE" smtClean="0"/>
              <a:t>06.03.2024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AD38BA1-22D8-A4EE-AAFD-C620B7A3C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1D05548-A7F6-A9EF-5A3D-8728E8D4B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2515-D04B-4DBE-B9F8-5B21E8D735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443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D8B2C18-FFFB-289D-BE52-79CF0D799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4E01-B8F0-41F8-A8C9-ACC66363BA63}" type="datetimeFigureOut">
              <a:rPr lang="de-DE" smtClean="0"/>
              <a:t>06.03.2024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9C7126C-7C85-A02D-5304-FAB979C92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6DDC5F6-6D3B-D45B-952B-C6437EE2F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2515-D04B-4DBE-B9F8-5B21E8D735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7568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EBFE71-97D8-7D47-948F-9647DE1D7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0D4A686-DEAD-0AEB-A955-E525B1B6F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03EDAF5-CE96-A445-E488-865766214B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405B45D-EAF1-B475-7D1B-6B32D765B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4E01-B8F0-41F8-A8C9-ACC66363BA63}" type="datetimeFigureOut">
              <a:rPr lang="de-DE" smtClean="0"/>
              <a:t>06.03.2024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B4DD1DB-324D-6A40-7171-AAC800ECD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8ECDB76-16B1-03D0-F6D5-5C102EF43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2515-D04B-4DBE-B9F8-5B21E8D735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1136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CB2CBB-DA0E-B61A-0123-3535F7367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E18B139-A7D8-42B1-2DEB-19CE7AA34E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CC2F1BE-644A-B3E3-CC1C-E274036A9B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B14BA31-4F70-B8FA-7819-C7AE3D6AF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4E01-B8F0-41F8-A8C9-ACC66363BA63}" type="datetimeFigureOut">
              <a:rPr lang="de-DE" smtClean="0"/>
              <a:t>06.03.2024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58E4170-97FC-88E5-4925-87FC00077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269E4DE-9594-DA37-6F96-D84B31598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2515-D04B-4DBE-B9F8-5B21E8D735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4107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3D35FEC-83E8-04FC-3E1E-6785DC1D3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B9CBBF5-CCFA-7420-F762-C82301556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90E6636-7068-4A8C-0309-84A05B2E8C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B4E01-B8F0-41F8-A8C9-ACC66363BA63}" type="datetimeFigureOut">
              <a:rPr lang="de-DE" smtClean="0"/>
              <a:t>06.03.2024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7E1F154-C2D3-FC13-F2CF-4B8CE759C4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A0A5C01-F45B-F593-CD3D-55672A80D9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E2515-D04B-4DBE-B9F8-5B21E8D735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3206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konsikon.goldwert-akademie.de/sphaeren/austausch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konsikon.goldwert-akademie.de/sphaeren/austausch/preis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3B5FEB-E2FE-1FD5-AEA1-ECA75DEB77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Geld im Mathematikunterricht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58748E9-7F97-82BC-8711-F01F658D02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Wo beginnen die </a:t>
            </a:r>
            <a:r>
              <a:rPr lang="de-DE" dirty="0">
                <a:solidFill>
                  <a:srgbClr val="FF0000"/>
                </a:solidFill>
              </a:rPr>
              <a:t>Fehler</a:t>
            </a:r>
            <a:r>
              <a:rPr lang="de-DE" dirty="0"/>
              <a:t>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5859289-A50B-59E9-119A-78EDD224C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261937"/>
            <a:ext cx="1905000" cy="267652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289892B-22D9-E27C-B532-F8169ECE3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8375" y="133350"/>
            <a:ext cx="1905000" cy="267652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4F17B43-E51A-0F1F-D7CB-CE630EE4C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587" y="3744933"/>
            <a:ext cx="1905000" cy="268605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2F898C1-E24B-F23D-7684-E6ADA7D2A4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150" y="3754458"/>
            <a:ext cx="19050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300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BB8996-B909-5B9C-A6E2-412D8052A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967" y="392244"/>
            <a:ext cx="6916387" cy="709592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Kommaschreibweise bei Geld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B7B98DE-67A2-7AA9-DDBE-264F6D5E6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42103" y="1463852"/>
            <a:ext cx="7432282" cy="5029023"/>
          </a:xfrm>
        </p:spPr>
        <p:txBody>
          <a:bodyPr>
            <a:normAutofit/>
          </a:bodyPr>
          <a:lstStyle/>
          <a:p>
            <a:r>
              <a:rPr lang="de-DE" dirty="0"/>
              <a:t>Sind wir uns einig, </a:t>
            </a:r>
            <a:r>
              <a:rPr lang="de-DE" dirty="0" err="1"/>
              <a:t>daß</a:t>
            </a:r>
            <a:r>
              <a:rPr lang="de-DE" dirty="0"/>
              <a:t> es sich bei</a:t>
            </a:r>
            <a:br>
              <a:rPr lang="de-DE" dirty="0"/>
            </a:br>
            <a:r>
              <a:rPr lang="de-DE" dirty="0"/>
              <a:t>um das Element einer Menge handelt?</a:t>
            </a:r>
          </a:p>
          <a:p>
            <a:r>
              <a:rPr lang="de-DE" dirty="0"/>
              <a:t>Sind wir uns einig, </a:t>
            </a:r>
            <a:r>
              <a:rPr lang="de-DE" dirty="0" err="1"/>
              <a:t>daß</a:t>
            </a:r>
            <a:r>
              <a:rPr lang="de-DE" dirty="0"/>
              <a:t> es sich bei</a:t>
            </a:r>
            <a:br>
              <a:rPr lang="de-DE" dirty="0"/>
            </a:br>
            <a:r>
              <a:rPr lang="de-DE" dirty="0"/>
              <a:t>um das Element einer anderen Menge handelt?</a:t>
            </a:r>
          </a:p>
          <a:p>
            <a:r>
              <a:rPr lang="de-DE" dirty="0"/>
              <a:t>Sind wir uns einig, </a:t>
            </a:r>
            <a:r>
              <a:rPr lang="de-DE" dirty="0" err="1"/>
              <a:t>daß</a:t>
            </a:r>
            <a:r>
              <a:rPr lang="de-DE" dirty="0"/>
              <a:t> es sich bei einem Löwen um das Element einer Menge handelt?</a:t>
            </a:r>
          </a:p>
          <a:p>
            <a:r>
              <a:rPr lang="de-DE" dirty="0"/>
              <a:t>Sind wir uns einig, </a:t>
            </a:r>
            <a:r>
              <a:rPr lang="de-DE" dirty="0" err="1"/>
              <a:t>daß</a:t>
            </a:r>
            <a:r>
              <a:rPr lang="de-DE" dirty="0"/>
              <a:t> eine Katze ein anderes Mengenelement ist?</a:t>
            </a:r>
          </a:p>
          <a:p>
            <a:r>
              <a:rPr lang="de-DE" dirty="0"/>
              <a:t>Haben Sie für eine Herde von je 5 Löwen und 13 Katzen schon einmal die Schreibweise 5,13 Löwen verwendet ?????? </a:t>
            </a:r>
          </a:p>
        </p:txBody>
      </p:sp>
      <p:pic>
        <p:nvPicPr>
          <p:cNvPr id="4" name="Grafik 3" descr="Ein Bild, das Text, Screenshot, Diagramm, Zahl enthält.&#10;&#10;Automatisch generierte Beschreibung">
            <a:extLst>
              <a:ext uri="{FF2B5EF4-FFF2-40B4-BE49-F238E27FC236}">
                <a16:creationId xmlns:a16="http://schemas.microsoft.com/office/drawing/2014/main" id="{F6D8F497-B9AC-182D-F8F5-9B454D301B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2" b="40793"/>
          <a:stretch/>
        </p:blipFill>
        <p:spPr>
          <a:xfrm>
            <a:off x="838200" y="1463852"/>
            <a:ext cx="3389416" cy="297751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5437A1C-C54A-1C61-D791-2A3D4886FE0B}"/>
              </a:ext>
            </a:extLst>
          </p:cNvPr>
          <p:cNvSpPr txBox="1"/>
          <p:nvPr/>
        </p:nvSpPr>
        <p:spPr>
          <a:xfrm>
            <a:off x="838200" y="4537655"/>
            <a:ext cx="18218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Übungsheft </a:t>
            </a:r>
            <a:r>
              <a:rPr lang="de-DE" sz="800" dirty="0" err="1"/>
              <a:t>Nußknacker</a:t>
            </a:r>
            <a:r>
              <a:rPr lang="de-DE" sz="800" dirty="0"/>
              <a:t> 3, S. 21</a:t>
            </a:r>
          </a:p>
        </p:txBody>
      </p:sp>
      <p:pic>
        <p:nvPicPr>
          <p:cNvPr id="8" name="Picture 2" descr="1 Euro Münzen der EU-Länder | MDM">
            <a:extLst>
              <a:ext uri="{FF2B5EF4-FFF2-40B4-BE49-F238E27FC236}">
                <a16:creationId xmlns:a16="http://schemas.microsoft.com/office/drawing/2014/main" id="{E71AC08B-CC00-AC7C-B168-BCA5C2EA6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015" y="1331345"/>
            <a:ext cx="598527" cy="59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atikan 1 Cent Münze 2021 Papst Franziskus kaufen">
            <a:extLst>
              <a:ext uri="{FF2B5EF4-FFF2-40B4-BE49-F238E27FC236}">
                <a16:creationId xmlns:a16="http://schemas.microsoft.com/office/drawing/2014/main" id="{F7494200-73AC-BCD9-9C20-4A08D7A54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065" y="2318289"/>
            <a:ext cx="463434" cy="46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scot – Pferderennen zwischen Tradition und Moderne | Gentleman-Blog">
            <a:extLst>
              <a:ext uri="{FF2B5EF4-FFF2-40B4-BE49-F238E27FC236}">
                <a16:creationId xmlns:a16="http://schemas.microsoft.com/office/drawing/2014/main" id="{4CA838EB-3E3F-26D6-85DE-311966E6C7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7" t="6615" r="28996" b="36846"/>
          <a:stretch/>
        </p:blipFill>
        <p:spPr bwMode="auto">
          <a:xfrm>
            <a:off x="649184" y="4926807"/>
            <a:ext cx="1757363" cy="175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3101306-E144-3ACE-EA51-4BED16B07BD9}"/>
              </a:ext>
            </a:extLst>
          </p:cNvPr>
          <p:cNvSpPr txBox="1"/>
          <p:nvPr/>
        </p:nvSpPr>
        <p:spPr>
          <a:xfrm>
            <a:off x="2521033" y="4926807"/>
            <a:ext cx="1706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Sind das etwa 5,5 Lebewesen?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8533112-44AA-2483-B205-31ECE31F88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748" y="206006"/>
            <a:ext cx="848159" cy="119590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06AE8C8-01FD-20ED-68A8-5E77D8FB34F8}"/>
              </a:ext>
            </a:extLst>
          </p:cNvPr>
          <p:cNvSpPr txBox="1"/>
          <p:nvPr/>
        </p:nvSpPr>
        <p:spPr>
          <a:xfrm>
            <a:off x="1527864" y="932945"/>
            <a:ext cx="8186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Kommaschreibweise, </a:t>
            </a:r>
            <a:r>
              <a:rPr lang="de-DE" sz="1200" b="1" u="sng" dirty="0"/>
              <a:t>ohne</a:t>
            </a:r>
            <a:r>
              <a:rPr lang="de-DE" sz="1200" dirty="0"/>
              <a:t> </a:t>
            </a:r>
            <a:r>
              <a:rPr lang="de-DE" sz="1200" dirty="0" err="1"/>
              <a:t>daß</a:t>
            </a:r>
            <a:r>
              <a:rPr lang="de-DE" sz="1200" dirty="0"/>
              <a:t> die Kinder zuvor etwas über gebrochenen Zahlen gehört haben!</a:t>
            </a:r>
          </a:p>
        </p:txBody>
      </p:sp>
    </p:spTree>
    <p:extLst>
      <p:ext uri="{BB962C8B-B14F-4D97-AF65-F5344CB8AC3E}">
        <p14:creationId xmlns:p14="http://schemas.microsoft.com/office/powerpoint/2010/main" val="2621786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B0DE39-04A4-48C6-6DD3-50C2984B7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793" y="71253"/>
            <a:ext cx="10515600" cy="2050844"/>
          </a:xfrm>
        </p:spPr>
        <p:txBody>
          <a:bodyPr/>
          <a:lstStyle/>
          <a:p>
            <a:pPr algn="ctr"/>
            <a:r>
              <a:rPr lang="de-DE" dirty="0"/>
              <a:t>Eltern schützt Eure Kinder vor diesem grobgeistigen Unfug!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A956657-C779-EE84-B110-D6489D92B2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22098"/>
            <a:ext cx="10621488" cy="828920"/>
          </a:xfrm>
        </p:spPr>
        <p:txBody>
          <a:bodyPr>
            <a:normAutofit/>
          </a:bodyPr>
          <a:lstStyle/>
          <a:p>
            <a:pPr algn="ctr"/>
            <a:r>
              <a:rPr lang="de-DE" dirty="0"/>
              <a:t>Er führte und führt zu katastrophalen Verhältnissen</a:t>
            </a:r>
          </a:p>
        </p:txBody>
      </p:sp>
      <p:pic>
        <p:nvPicPr>
          <p:cNvPr id="1026" name="Picture 2" descr="Ukraine-Krieg: Wie verändert dieser Krieg Deutschland? | STERN.de">
            <a:extLst>
              <a:ext uri="{FF2B5EF4-FFF2-40B4-BE49-F238E27FC236}">
                <a16:creationId xmlns:a16="http://schemas.microsoft.com/office/drawing/2014/main" id="{00A5A404-81CA-B486-EE80-5CA0ACE60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021" y="2837974"/>
            <a:ext cx="1614332" cy="121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ngvorlesung zum Ukraine-Krieg - Pressemitteilungen/Uni Bamberg">
            <a:extLst>
              <a:ext uri="{FF2B5EF4-FFF2-40B4-BE49-F238E27FC236}">
                <a16:creationId xmlns:a16="http://schemas.microsoft.com/office/drawing/2014/main" id="{4B1F9F8A-D7CC-1F6F-5278-2D4247623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307" y="2817783"/>
            <a:ext cx="1870075" cy="124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rieg im Nahen Osten - Wie geht es den Menschen in Gaza? | rbbKultur">
            <a:extLst>
              <a:ext uri="{FF2B5EF4-FFF2-40B4-BE49-F238E27FC236}">
                <a16:creationId xmlns:a16="http://schemas.microsoft.com/office/drawing/2014/main" id="{D915ECA5-F562-A84C-9DBB-7C2025727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337" y="2682090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uftangriffe auf Dresden – Wikipedia">
            <a:extLst>
              <a:ext uri="{FF2B5EF4-FFF2-40B4-BE49-F238E27FC236}">
                <a16:creationId xmlns:a16="http://schemas.microsoft.com/office/drawing/2014/main" id="{F0F5EE8D-43B6-4430-592B-DC40DB4C3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2545697"/>
            <a:ext cx="26003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ktuelle Demonstrationen: News &amp; Infos zu Demos von heute">
            <a:extLst>
              <a:ext uri="{FF2B5EF4-FFF2-40B4-BE49-F238E27FC236}">
                <a16:creationId xmlns:a16="http://schemas.microsoft.com/office/drawing/2014/main" id="{F360EB49-8C34-2DC5-3369-C36B57FBC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319" y="4895996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underttausende demonstrieren gegen Rechtsextremismus - ZDFheute">
            <a:extLst>
              <a:ext uri="{FF2B5EF4-FFF2-40B4-BE49-F238E27FC236}">
                <a16:creationId xmlns:a16="http://schemas.microsoft.com/office/drawing/2014/main" id="{488DE429-3C07-AF4A-F289-E4FFE2677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5012823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undesweit Demonstrationen gegen Rechtsextremismus">
            <a:extLst>
              <a:ext uri="{FF2B5EF4-FFF2-40B4-BE49-F238E27FC236}">
                <a16:creationId xmlns:a16="http://schemas.microsoft.com/office/drawing/2014/main" id="{C07F4F78-2111-BABD-00FF-727665F38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219" y="4969245"/>
            <a:ext cx="2930412" cy="164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rechblase: oval 3">
            <a:extLst>
              <a:ext uri="{FF2B5EF4-FFF2-40B4-BE49-F238E27FC236}">
                <a16:creationId xmlns:a16="http://schemas.microsoft.com/office/drawing/2014/main" id="{983549CE-F26C-D5F7-815B-01EF4C6DE566}"/>
              </a:ext>
            </a:extLst>
          </p:cNvPr>
          <p:cNvSpPr/>
          <p:nvPr/>
        </p:nvSpPr>
        <p:spPr>
          <a:xfrm>
            <a:off x="9130341" y="5543894"/>
            <a:ext cx="914400" cy="612648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>
                <a:solidFill>
                  <a:schemeClr val="tx1"/>
                </a:solidFill>
              </a:rPr>
              <a:t>Wir sind das Volk</a:t>
            </a:r>
          </a:p>
        </p:txBody>
      </p:sp>
      <p:sp>
        <p:nvSpPr>
          <p:cNvPr id="5" name="Sprechblase: oval 4">
            <a:extLst>
              <a:ext uri="{FF2B5EF4-FFF2-40B4-BE49-F238E27FC236}">
                <a16:creationId xmlns:a16="http://schemas.microsoft.com/office/drawing/2014/main" id="{D96F6132-B39B-6DEE-1DCE-CD3A91EF4D32}"/>
              </a:ext>
            </a:extLst>
          </p:cNvPr>
          <p:cNvSpPr/>
          <p:nvPr/>
        </p:nvSpPr>
        <p:spPr>
          <a:xfrm>
            <a:off x="9430826" y="4360091"/>
            <a:ext cx="2083025" cy="612648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>
                <a:solidFill>
                  <a:srgbClr val="FF0000"/>
                </a:solidFill>
              </a:rPr>
              <a:t>„… und das werdet  ihr ewig bleiben“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7F3800C4-036E-1FA9-8569-83FD95504CA2}"/>
              </a:ext>
            </a:extLst>
          </p:cNvPr>
          <p:cNvSpPr txBox="1">
            <a:spLocks/>
          </p:cNvSpPr>
          <p:nvPr/>
        </p:nvSpPr>
        <p:spPr>
          <a:xfrm>
            <a:off x="380011" y="4436768"/>
            <a:ext cx="8992012" cy="4626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und ist auch nur ganz schwer wieder aus den Köpfen raus zu bekommen</a:t>
            </a:r>
          </a:p>
        </p:txBody>
      </p:sp>
    </p:spTree>
    <p:extLst>
      <p:ext uri="{BB962C8B-B14F-4D97-AF65-F5344CB8AC3E}">
        <p14:creationId xmlns:p14="http://schemas.microsoft.com/office/powerpoint/2010/main" val="178113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F5FBE7-66E7-735A-5FDC-C488126EE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Mengenelemente und Strichlisten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BDE33B79-D80D-5AA1-F908-F6DBFD2446A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87A438C5-CB74-D65C-D24F-E2106F7785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durch das Abbilden gleicher Objekte lernen die Kinder das Bilden von Mengen und Teilmengen (siehe Büroklammern, Füller und Pinsel) …</a:t>
            </a:r>
          </a:p>
          <a:p>
            <a:r>
              <a:rPr lang="de-DE" dirty="0"/>
              <a:t>… und das Ersetzen eines Mengenelementes durch einen Strich</a:t>
            </a:r>
          </a:p>
        </p:txBody>
      </p:sp>
      <p:pic>
        <p:nvPicPr>
          <p:cNvPr id="6" name="Grafik 5" descr="Ein Bild, das Text, Zeichnung, Entwurf, Diagramm enthält.&#10;&#10;Automatisch generierte Beschreibung">
            <a:extLst>
              <a:ext uri="{FF2B5EF4-FFF2-40B4-BE49-F238E27FC236}">
                <a16:creationId xmlns:a16="http://schemas.microsoft.com/office/drawing/2014/main" id="{05AEB714-B271-1761-30F2-1C2D1F126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19"/>
          <a:stretch/>
        </p:blipFill>
        <p:spPr>
          <a:xfrm>
            <a:off x="944046" y="1419101"/>
            <a:ext cx="4663128" cy="496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77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17957F-FEC8-EC60-E5F4-9C8E11091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Anzahl = Zahl?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3F96E5C9-F131-A2E9-F571-84988FB5781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durch das Zuordnen einer Strichmenge zu einem Symbol, lernen die Kinder zu glauben, </a:t>
            </a:r>
            <a:r>
              <a:rPr lang="de-DE" dirty="0" err="1"/>
              <a:t>daß</a:t>
            </a:r>
            <a:r>
              <a:rPr lang="de-DE" dirty="0"/>
              <a:t> das Symbol das Gleiche wie die Zahl sei</a:t>
            </a:r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44C2B0E2-AC63-9A2A-29C3-BD5DC5F43AD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77031951"/>
              </p:ext>
            </p:extLst>
          </p:nvPr>
        </p:nvGraphicFramePr>
        <p:xfrm>
          <a:off x="6172201" y="785998"/>
          <a:ext cx="5181599" cy="498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7067">
                  <a:extLst>
                    <a:ext uri="{9D8B030D-6E8A-4147-A177-3AD203B41FA5}">
                      <a16:colId xmlns:a16="http://schemas.microsoft.com/office/drawing/2014/main" val="3272428023"/>
                    </a:ext>
                  </a:extLst>
                </a:gridCol>
                <a:gridCol w="1033153">
                  <a:extLst>
                    <a:ext uri="{9D8B030D-6E8A-4147-A177-3AD203B41FA5}">
                      <a16:colId xmlns:a16="http://schemas.microsoft.com/office/drawing/2014/main" val="1923699445"/>
                    </a:ext>
                  </a:extLst>
                </a:gridCol>
                <a:gridCol w="849085">
                  <a:extLst>
                    <a:ext uri="{9D8B030D-6E8A-4147-A177-3AD203B41FA5}">
                      <a16:colId xmlns:a16="http://schemas.microsoft.com/office/drawing/2014/main" val="3305836455"/>
                    </a:ext>
                  </a:extLst>
                </a:gridCol>
                <a:gridCol w="819398">
                  <a:extLst>
                    <a:ext uri="{9D8B030D-6E8A-4147-A177-3AD203B41FA5}">
                      <a16:colId xmlns:a16="http://schemas.microsoft.com/office/drawing/2014/main" val="468614238"/>
                    </a:ext>
                  </a:extLst>
                </a:gridCol>
                <a:gridCol w="1152896">
                  <a:extLst>
                    <a:ext uri="{9D8B030D-6E8A-4147-A177-3AD203B41FA5}">
                      <a16:colId xmlns:a16="http://schemas.microsoft.com/office/drawing/2014/main" val="13464577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Striche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arab. Symbol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röm. </a:t>
                      </a:r>
                      <a:r>
                        <a:rPr lang="de-DE" dirty="0" err="1"/>
                        <a:t>Symb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bin. </a:t>
                      </a:r>
                      <a:r>
                        <a:rPr lang="de-DE" dirty="0" err="1"/>
                        <a:t>Symb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hexadez</a:t>
                      </a:r>
                      <a:r>
                        <a:rPr lang="de-DE" dirty="0"/>
                        <a:t>.</a:t>
                      </a:r>
                    </a:p>
                    <a:p>
                      <a:r>
                        <a:rPr lang="de-DE" dirty="0"/>
                        <a:t>Symbol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5224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 (kein Strich)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4595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|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4542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||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8863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|||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1852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||||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052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||||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905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|||| |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5236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|||| ||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VII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50180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|||| |||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VIII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7348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|||| ||||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47531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|||| ||||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9444685"/>
                  </a:ext>
                </a:extLst>
              </a:tr>
            </a:tbl>
          </a:graphicData>
        </a:graphic>
      </p:graphicFrame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02E61830-7D53-16C0-D814-20F079AADBF3}"/>
              </a:ext>
            </a:extLst>
          </p:cNvPr>
          <p:cNvCxnSpPr/>
          <p:nvPr/>
        </p:nvCxnSpPr>
        <p:spPr>
          <a:xfrm flipV="1">
            <a:off x="6246421" y="3648805"/>
            <a:ext cx="451262" cy="17813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F25E933B-EA71-3B1F-CABA-F91622CFD671}"/>
              </a:ext>
            </a:extLst>
          </p:cNvPr>
          <p:cNvCxnSpPr/>
          <p:nvPr/>
        </p:nvCxnSpPr>
        <p:spPr>
          <a:xfrm flipV="1">
            <a:off x="6246421" y="4411590"/>
            <a:ext cx="451262" cy="17813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F8393947-C127-9FCA-7303-5B0BFC639E14}"/>
              </a:ext>
            </a:extLst>
          </p:cNvPr>
          <p:cNvCxnSpPr/>
          <p:nvPr/>
        </p:nvCxnSpPr>
        <p:spPr>
          <a:xfrm flipV="1">
            <a:off x="6246421" y="4797168"/>
            <a:ext cx="451262" cy="17813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6E79DB6F-AA9E-BA98-2A92-BCFAA0223598}"/>
              </a:ext>
            </a:extLst>
          </p:cNvPr>
          <p:cNvCxnSpPr/>
          <p:nvPr/>
        </p:nvCxnSpPr>
        <p:spPr>
          <a:xfrm flipV="1">
            <a:off x="6246421" y="5151746"/>
            <a:ext cx="451262" cy="17813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F8F88B0E-5EDC-03AE-5B49-1F63B72B0591}"/>
              </a:ext>
            </a:extLst>
          </p:cNvPr>
          <p:cNvCxnSpPr/>
          <p:nvPr/>
        </p:nvCxnSpPr>
        <p:spPr>
          <a:xfrm flipV="1">
            <a:off x="6246421" y="4036181"/>
            <a:ext cx="451262" cy="17813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Grafik 14" descr="Ein Bild, das Text, Diagramm, Screenshot, Schrift enthält.&#10;&#10;Automatisch generierte Beschreibung">
            <a:extLst>
              <a:ext uri="{FF2B5EF4-FFF2-40B4-BE49-F238E27FC236}">
                <a16:creationId xmlns:a16="http://schemas.microsoft.com/office/drawing/2014/main" id="{F8C732BA-FE10-D701-31C9-7C06C947A5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83" b="51688"/>
          <a:stretch/>
        </p:blipFill>
        <p:spPr>
          <a:xfrm>
            <a:off x="989375" y="4808958"/>
            <a:ext cx="4619972" cy="1325563"/>
          </a:xfrm>
          <a:prstGeom prst="rect">
            <a:avLst/>
          </a:prstGeom>
        </p:spPr>
      </p:pic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B1CF0C36-713A-55FE-CA7A-C4848E1237D2}"/>
              </a:ext>
            </a:extLst>
          </p:cNvPr>
          <p:cNvCxnSpPr/>
          <p:nvPr/>
        </p:nvCxnSpPr>
        <p:spPr>
          <a:xfrm flipV="1">
            <a:off x="6240483" y="5525023"/>
            <a:ext cx="451262" cy="17813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D955B489-9041-44E4-428D-B38258DC30D5}"/>
              </a:ext>
            </a:extLst>
          </p:cNvPr>
          <p:cNvCxnSpPr/>
          <p:nvPr/>
        </p:nvCxnSpPr>
        <p:spPr>
          <a:xfrm flipV="1">
            <a:off x="6721433" y="5519085"/>
            <a:ext cx="451262" cy="17813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750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743771-0CA8-9B68-FF47-92A42F942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FF0000"/>
                </a:solidFill>
              </a:rPr>
              <a:t>Zahlen „zerlegen“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C290E710-D3CD-2059-225A-14AF914EF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47013" y="1825625"/>
            <a:ext cx="6306787" cy="4351338"/>
          </a:xfrm>
        </p:spPr>
        <p:txBody>
          <a:bodyPr/>
          <a:lstStyle/>
          <a:p>
            <a:r>
              <a:rPr lang="de-DE" dirty="0"/>
              <a:t>Man kann Zahlen nicht teilen*!</a:t>
            </a:r>
          </a:p>
          <a:p>
            <a:r>
              <a:rPr lang="de-DE" dirty="0"/>
              <a:t>Man kann Teilmengen bilden (siehe Aufgabe 2.) und dann die Anzahl der Elemente in den Teilmengen bestimmen</a:t>
            </a:r>
          </a:p>
          <a:p>
            <a:r>
              <a:rPr lang="de-DE" dirty="0"/>
              <a:t>* ein Chirurg würde eventuell noch fragen, in welcher Ebene?</a:t>
            </a:r>
          </a:p>
        </p:txBody>
      </p:sp>
      <p:pic>
        <p:nvPicPr>
          <p:cNvPr id="4" name="Grafik 3" descr="Ein Bild, das Text, Screenshot, Diagramm, Design enthält.&#10;&#10;Automatisch generierte Beschreibung">
            <a:extLst>
              <a:ext uri="{FF2B5EF4-FFF2-40B4-BE49-F238E27FC236}">
                <a16:creationId xmlns:a16="http://schemas.microsoft.com/office/drawing/2014/main" id="{55D38DCB-BAA7-91FD-8E3C-B28C15E69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00188"/>
            <a:ext cx="3470109" cy="4864894"/>
          </a:xfrm>
          <a:prstGeom prst="rect">
            <a:avLst/>
          </a:prstGeom>
        </p:spPr>
      </p:pic>
      <p:pic>
        <p:nvPicPr>
          <p:cNvPr id="1026" name="Picture 2" descr="Anatomische Lage- und Richtungsbezeichnungen – Wikipedia">
            <a:extLst>
              <a:ext uri="{FF2B5EF4-FFF2-40B4-BE49-F238E27FC236}">
                <a16:creationId xmlns:a16="http://schemas.microsoft.com/office/drawing/2014/main" id="{11AAAEB0-ABD9-62B0-B987-CEC20D9B6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122" y="4105068"/>
            <a:ext cx="2618509" cy="207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865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41DE9A-6B9E-D8AF-A353-0E4FBDFEA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Zahlen vergleichen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B0E0BB3-05D5-3A4F-FB82-7B622ECE3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78878" y="1825625"/>
            <a:ext cx="6674922" cy="4351338"/>
          </a:xfrm>
        </p:spPr>
        <p:txBody>
          <a:bodyPr>
            <a:normAutofit fontScale="92500" lnSpcReduction="10000"/>
          </a:bodyPr>
          <a:lstStyle/>
          <a:p>
            <a:r>
              <a:rPr lang="de-DE" dirty="0">
                <a:solidFill>
                  <a:srgbClr val="FF0000"/>
                </a:solidFill>
              </a:rPr>
              <a:t>Man kann keine Zahlen vergleichen!</a:t>
            </a:r>
          </a:p>
          <a:p>
            <a:r>
              <a:rPr lang="de-DE" dirty="0"/>
              <a:t>Man kann nur die Eigenschaften zweier  Mengen miteinander vergleichen!</a:t>
            </a:r>
          </a:p>
          <a:p>
            <a:r>
              <a:rPr lang="de-DE" dirty="0"/>
              <a:t>Die Anzahl der Elemente einer Menge gehört zu den Eigenschaften einer Menge, deswegen sind sechs Kästchen mehr als 4 Kästchen, etc. pp.</a:t>
            </a:r>
          </a:p>
          <a:p>
            <a:r>
              <a:rPr lang="de-DE" dirty="0"/>
              <a:t>Von diesem Gleich oder Ungleich einer Eigenschaft zweier Mengen schließt man dann auf das Gleich oder Ungleich zweier Zahlen, was genau genommen falsch ist.</a:t>
            </a:r>
          </a:p>
        </p:txBody>
      </p:sp>
      <p:pic>
        <p:nvPicPr>
          <p:cNvPr id="4" name="Grafik 3" descr="Ein Bild, das Text, Screenshot, Design enthält.&#10;&#10;Automatisch generierte Beschreibung">
            <a:extLst>
              <a:ext uri="{FF2B5EF4-FFF2-40B4-BE49-F238E27FC236}">
                <a16:creationId xmlns:a16="http://schemas.microsoft.com/office/drawing/2014/main" id="{F45647EB-03DE-3690-2AE5-2FC3D9C66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603169"/>
            <a:ext cx="3347945" cy="488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81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5EA5A4-06D8-9A27-2DB6-64D6B1D2C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979" y="309717"/>
            <a:ext cx="4951021" cy="627476"/>
          </a:xfrm>
        </p:spPr>
        <p:txBody>
          <a:bodyPr>
            <a:normAutofit fontScale="90000"/>
          </a:bodyPr>
          <a:lstStyle/>
          <a:p>
            <a:r>
              <a:rPr lang="de-DE" dirty="0"/>
              <a:t>Geldbeträge ermitteln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95202DA-C137-E9EF-BAC9-ED81C1412C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10868" y="635918"/>
            <a:ext cx="3430979" cy="4944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200" dirty="0"/>
              <a:t>Auf Seite 42 wird das, was die Kinder bisher gelernt haben, </a:t>
            </a:r>
            <a:r>
              <a:rPr lang="de-DE" sz="1200" b="1" u="sng" dirty="0"/>
              <a:t>falsch</a:t>
            </a:r>
            <a:r>
              <a:rPr lang="de-DE" sz="1200" dirty="0"/>
              <a:t> miteinander vermischt.</a:t>
            </a:r>
          </a:p>
        </p:txBody>
      </p:sp>
      <p:pic>
        <p:nvPicPr>
          <p:cNvPr id="4" name="Grafik 3" descr="Ein Bild, das Text, Zeichnung, Darstellung enthält.&#10;&#10;Automatisch generierte Beschreibung">
            <a:extLst>
              <a:ext uri="{FF2B5EF4-FFF2-40B4-BE49-F238E27FC236}">
                <a16:creationId xmlns:a16="http://schemas.microsoft.com/office/drawing/2014/main" id="{0D0B15E9-459C-453B-BCE8-4368C8450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868" y="1373775"/>
            <a:ext cx="3365665" cy="4635379"/>
          </a:xfrm>
          <a:prstGeom prst="rect">
            <a:avLst/>
          </a:prstGeom>
        </p:spPr>
      </p:pic>
      <p:pic>
        <p:nvPicPr>
          <p:cNvPr id="8" name="Grafik 7" descr="Ein Bild, das Text, Diagramm, Screenshot, Karte enthält.&#10;&#10;Automatisch generierte Beschreibung">
            <a:extLst>
              <a:ext uri="{FF2B5EF4-FFF2-40B4-BE49-F238E27FC236}">
                <a16:creationId xmlns:a16="http://schemas.microsoft.com/office/drawing/2014/main" id="{C69689BF-4A2E-9C0D-ADE6-159BE9A41C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78"/>
          <a:stretch/>
        </p:blipFill>
        <p:spPr>
          <a:xfrm>
            <a:off x="790699" y="1373775"/>
            <a:ext cx="4739483" cy="3972296"/>
          </a:xfrm>
          <a:prstGeom prst="rect">
            <a:avLst/>
          </a:prstGeom>
        </p:spPr>
      </p:pic>
      <p:sp>
        <p:nvSpPr>
          <p:cNvPr id="11" name="Inhaltsplatzhalter 5">
            <a:extLst>
              <a:ext uri="{FF2B5EF4-FFF2-40B4-BE49-F238E27FC236}">
                <a16:creationId xmlns:a16="http://schemas.microsoft.com/office/drawing/2014/main" id="{FA032244-34C4-FA3B-595F-54CB050DFA06}"/>
              </a:ext>
            </a:extLst>
          </p:cNvPr>
          <p:cNvSpPr txBox="1">
            <a:spLocks/>
          </p:cNvSpPr>
          <p:nvPr/>
        </p:nvSpPr>
        <p:spPr>
          <a:xfrm>
            <a:off x="812130" y="5253243"/>
            <a:ext cx="6514606" cy="981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/>
              <a:t>Die Kinder lernen die Bildung von Mengen (</a:t>
            </a:r>
            <a:r>
              <a:rPr lang="de-DE" sz="1200" dirty="0">
                <a:solidFill>
                  <a:srgbClr val="FFC000"/>
                </a:solidFill>
              </a:rPr>
              <a:t>Menschen</a:t>
            </a:r>
            <a:r>
              <a:rPr lang="de-DE" sz="1200" dirty="0"/>
              <a:t>, </a:t>
            </a:r>
            <a:r>
              <a:rPr lang="de-DE" sz="1200" dirty="0">
                <a:solidFill>
                  <a:srgbClr val="00B050"/>
                </a:solidFill>
              </a:rPr>
              <a:t>Hasen</a:t>
            </a:r>
            <a:r>
              <a:rPr lang="de-DE" sz="1200" dirty="0"/>
              <a:t>, </a:t>
            </a:r>
            <a:r>
              <a:rPr lang="de-DE" sz="1200" dirty="0">
                <a:solidFill>
                  <a:srgbClr val="FF0000"/>
                </a:solidFill>
              </a:rPr>
              <a:t>Ziegen</a:t>
            </a:r>
            <a:r>
              <a:rPr lang="de-DE" sz="1200" dirty="0"/>
              <a:t>, </a:t>
            </a:r>
            <a:r>
              <a:rPr lang="de-DE" sz="1200" dirty="0">
                <a:solidFill>
                  <a:schemeClr val="accent1"/>
                </a:solidFill>
              </a:rPr>
              <a:t>Schafe</a:t>
            </a:r>
            <a:r>
              <a:rPr lang="de-DE" sz="1200" dirty="0"/>
              <a:t>, </a:t>
            </a:r>
            <a:r>
              <a:rPr lang="de-DE" sz="1200" dirty="0">
                <a:solidFill>
                  <a:srgbClr val="7030A0"/>
                </a:solidFill>
              </a:rPr>
              <a:t>Kinder, </a:t>
            </a:r>
            <a:r>
              <a:rPr lang="de-DE" sz="1200" dirty="0">
                <a:solidFill>
                  <a:schemeClr val="accent2">
                    <a:lumMod val="75000"/>
                  </a:schemeClr>
                </a:solidFill>
              </a:rPr>
              <a:t>Vögel</a:t>
            </a:r>
            <a:r>
              <a:rPr lang="de-DE" sz="1200" dirty="0"/>
              <a:t>) und Teilmengen (2 Hasen + 5 Hasen, 4 Ziegen + 3 Ziegen, 1 Schaf + 1 Schaf, 2 Kinder + 3 Kinder, …)</a:t>
            </a:r>
          </a:p>
          <a:p>
            <a:r>
              <a:rPr lang="de-DE" sz="1200" dirty="0"/>
              <a:t>… und damit in Zusammenhang das Addieren (2 + 5 = 7, etc. pp.)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F76842D9-2CC0-DA8D-BD0E-38CE3676C361}"/>
              </a:ext>
            </a:extLst>
          </p:cNvPr>
          <p:cNvSpPr txBox="1">
            <a:spLocks/>
          </p:cNvSpPr>
          <p:nvPr/>
        </p:nvSpPr>
        <p:spPr>
          <a:xfrm>
            <a:off x="713509" y="1126569"/>
            <a:ext cx="3286497" cy="22167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200" dirty="0"/>
              <a:t>Auf Seite 25 war noch alles richtig.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A228233-E140-9A63-4556-D4793DFF6190}"/>
              </a:ext>
            </a:extLst>
          </p:cNvPr>
          <p:cNvSpPr txBox="1"/>
          <p:nvPr/>
        </p:nvSpPr>
        <p:spPr>
          <a:xfrm>
            <a:off x="7576457" y="6009154"/>
            <a:ext cx="4257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Was ist auf Seite 42 falsch? (Lösung siehe nächste Folie)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ADBA926-471B-72C3-87E4-2DD11F226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86" y="100091"/>
            <a:ext cx="721503" cy="101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42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Zeichnung, Darstellung enthält.&#10;&#10;Automatisch generierte Beschreibung">
            <a:extLst>
              <a:ext uri="{FF2B5EF4-FFF2-40B4-BE49-F238E27FC236}">
                <a16:creationId xmlns:a16="http://schemas.microsoft.com/office/drawing/2014/main" id="{C5C5DB92-5427-FD11-D526-00107196D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62" y="682831"/>
            <a:ext cx="4306918" cy="593172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ED1318B-C4B5-EE47-CDB2-04210EF072EF}"/>
              </a:ext>
            </a:extLst>
          </p:cNvPr>
          <p:cNvSpPr txBox="1"/>
          <p:nvPr/>
        </p:nvSpPr>
        <p:spPr>
          <a:xfrm>
            <a:off x="5361709" y="825335"/>
            <a:ext cx="5967351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Das sind keine Mengen mehr mit Objekten einer gleichen Eigenschaft!</a:t>
            </a:r>
          </a:p>
          <a:p>
            <a:endParaRPr lang="de-DE" dirty="0"/>
          </a:p>
          <a:p>
            <a:r>
              <a:rPr lang="de-DE" dirty="0"/>
              <a:t>Zur Erinnerung die Mengendefinition von Georg Cantor:</a:t>
            </a:r>
          </a:p>
          <a:p>
            <a:endParaRPr lang="de-DE" dirty="0"/>
          </a:p>
          <a:p>
            <a:r>
              <a:rPr lang="de-DE" b="0" i="1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„Unter einer Menge versteht man jede Zusammenfassung von bestimmten aber unterscheidbaren Objekten </a:t>
            </a:r>
            <a:r>
              <a:rPr lang="de-DE" b="0" i="1" u="sng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mit einer gleichen Eigenschaft</a:t>
            </a:r>
            <a:r>
              <a:rPr lang="de-DE" b="0" i="1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. Die Objekte werden auch Elemente der Menge genannt.“</a:t>
            </a:r>
            <a:r>
              <a:rPr lang="de-DE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 </a:t>
            </a:r>
            <a:r>
              <a:rPr lang="de-DE" sz="1000" b="0" i="1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Georg Cantor: Beiträge zur Begründung der transfiniten Mengenlehre. In: Mathematische Annalen 46 (1895), S. 481</a:t>
            </a:r>
          </a:p>
          <a:p>
            <a:endParaRPr lang="de-DE" sz="1000" i="1" dirty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r>
              <a:rPr lang="de-DE" dirty="0">
                <a:solidFill>
                  <a:srgbClr val="000000"/>
                </a:solidFill>
              </a:rPr>
              <a:t>Es werden also völlig unterschiedliche Objekte zu einer Menge zusammen </a:t>
            </a:r>
            <a:r>
              <a:rPr lang="de-DE" dirty="0" err="1">
                <a:solidFill>
                  <a:srgbClr val="000000"/>
                </a:solidFill>
              </a:rPr>
              <a:t>gefaßt</a:t>
            </a:r>
            <a:r>
              <a:rPr lang="de-DE" dirty="0">
                <a:solidFill>
                  <a:srgbClr val="000000"/>
                </a:solidFill>
              </a:rPr>
              <a:t>, was gegen die </a:t>
            </a:r>
            <a:r>
              <a:rPr lang="de-DE" dirty="0" err="1">
                <a:solidFill>
                  <a:srgbClr val="000000"/>
                </a:solidFill>
              </a:rPr>
              <a:t>Cantorsche</a:t>
            </a:r>
            <a:r>
              <a:rPr lang="de-DE" dirty="0">
                <a:solidFill>
                  <a:srgbClr val="000000"/>
                </a:solidFill>
              </a:rPr>
              <a:t> Definition verstößt!</a:t>
            </a:r>
            <a:endParaRPr lang="de-DE" dirty="0"/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277DE824-6A98-6B60-3D40-E6667ABE48DD}"/>
              </a:ext>
            </a:extLst>
          </p:cNvPr>
          <p:cNvCxnSpPr/>
          <p:nvPr/>
        </p:nvCxnSpPr>
        <p:spPr>
          <a:xfrm flipH="1">
            <a:off x="2671948" y="1003465"/>
            <a:ext cx="2731325" cy="7481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0DB50D8D-CC01-A750-72C4-9D62324A4955}"/>
              </a:ext>
            </a:extLst>
          </p:cNvPr>
          <p:cNvCxnSpPr/>
          <p:nvPr/>
        </p:nvCxnSpPr>
        <p:spPr>
          <a:xfrm flipH="1">
            <a:off x="1983179" y="1027216"/>
            <a:ext cx="3426031" cy="16091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D310B16A-F6B5-288F-01C7-7D3A2FD210AB}"/>
              </a:ext>
            </a:extLst>
          </p:cNvPr>
          <p:cNvCxnSpPr/>
          <p:nvPr/>
        </p:nvCxnSpPr>
        <p:spPr>
          <a:xfrm flipH="1">
            <a:off x="4500748" y="1080655"/>
            <a:ext cx="860961" cy="3782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 descr="Ein Bild, das Text, Diagramm, Screenshot, Karte enthält.&#10;&#10;Automatisch generierte Beschreibung">
            <a:extLst>
              <a:ext uri="{FF2B5EF4-FFF2-40B4-BE49-F238E27FC236}">
                <a16:creationId xmlns:a16="http://schemas.microsoft.com/office/drawing/2014/main" id="{CF9E8AF7-1926-7830-D93A-27DF75A883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6" t="9695" r="75849" b="69180"/>
          <a:stretch/>
        </p:blipFill>
        <p:spPr>
          <a:xfrm>
            <a:off x="7828807" y="5011400"/>
            <a:ext cx="938152" cy="1448790"/>
          </a:xfrm>
          <a:prstGeom prst="rect">
            <a:avLst/>
          </a:prstGeom>
        </p:spPr>
      </p:pic>
      <p:pic>
        <p:nvPicPr>
          <p:cNvPr id="6" name="Grafik 5" descr="Ein Bild, das Text, Zeichnung, Darstellung enthält.&#10;&#10;Automatisch generierte Beschreibung">
            <a:extLst>
              <a:ext uri="{FF2B5EF4-FFF2-40B4-BE49-F238E27FC236}">
                <a16:creationId xmlns:a16="http://schemas.microsoft.com/office/drawing/2014/main" id="{47D1FFEF-47A0-6644-031C-2CFE92A5AF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27" t="7941" r="9702" b="80447"/>
          <a:stretch/>
        </p:blipFill>
        <p:spPr>
          <a:xfrm>
            <a:off x="9978240" y="5159828"/>
            <a:ext cx="748146" cy="68876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F10B6E2-4961-2D8F-5D84-C194F9F10A72}"/>
              </a:ext>
            </a:extLst>
          </p:cNvPr>
          <p:cNvSpPr txBox="1"/>
          <p:nvPr/>
        </p:nvSpPr>
        <p:spPr>
          <a:xfrm>
            <a:off x="5456713" y="4957947"/>
            <a:ext cx="2523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Erkennen Sie den Unterschied zwischen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887F69C-F35D-14C9-2CEC-D1F0C5745547}"/>
              </a:ext>
            </a:extLst>
          </p:cNvPr>
          <p:cNvSpPr txBox="1"/>
          <p:nvPr/>
        </p:nvSpPr>
        <p:spPr>
          <a:xfrm>
            <a:off x="9102436" y="5281112"/>
            <a:ext cx="570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und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D60F84F-2A1E-F7D9-E0D4-395C46C079DA}"/>
              </a:ext>
            </a:extLst>
          </p:cNvPr>
          <p:cNvSpPr txBox="1"/>
          <p:nvPr/>
        </p:nvSpPr>
        <p:spPr>
          <a:xfrm>
            <a:off x="11032174" y="5281112"/>
            <a:ext cx="488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14269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C7B2CA-EF32-0449-90E4-EFB04B5E0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246" y="406151"/>
            <a:ext cx="6750132" cy="632401"/>
          </a:xfrm>
        </p:spPr>
        <p:txBody>
          <a:bodyPr>
            <a:normAutofit fontScale="90000"/>
          </a:bodyPr>
          <a:lstStyle/>
          <a:p>
            <a:r>
              <a:rPr lang="de-DE" dirty="0"/>
              <a:t>Fällt Ihnen auch etwas auf?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6902E9A0-665B-C2F9-D453-94321C693F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0160" y="1358179"/>
            <a:ext cx="5181600" cy="4351338"/>
          </a:xfrm>
        </p:spPr>
        <p:txBody>
          <a:bodyPr/>
          <a:lstStyle/>
          <a:p>
            <a:r>
              <a:rPr lang="de-DE" dirty="0"/>
              <a:t>In der 2. Klasse kommt dann auf einmal ein „unerklärlicher“ Unterschied zu Tage</a:t>
            </a:r>
          </a:p>
          <a:p>
            <a:r>
              <a:rPr lang="de-DE" dirty="0"/>
              <a:t>Wer hat die meisten Münzen?</a:t>
            </a:r>
          </a:p>
          <a:p>
            <a:r>
              <a:rPr lang="de-DE" dirty="0"/>
              <a:t>Wer hat das meiste Geld?</a:t>
            </a:r>
          </a:p>
        </p:txBody>
      </p:sp>
      <p:pic>
        <p:nvPicPr>
          <p:cNvPr id="4" name="Grafik 3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5D02413F-1279-D098-E97A-03BD005502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3" b="43125"/>
          <a:stretch/>
        </p:blipFill>
        <p:spPr>
          <a:xfrm>
            <a:off x="838200" y="1358179"/>
            <a:ext cx="4732048" cy="245372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B0E1FA6-9BB0-8C9B-6FE2-DFC2253256E9}"/>
              </a:ext>
            </a:extLst>
          </p:cNvPr>
          <p:cNvSpPr txBox="1"/>
          <p:nvPr/>
        </p:nvSpPr>
        <p:spPr>
          <a:xfrm>
            <a:off x="838200" y="3811905"/>
            <a:ext cx="16147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Übungsheft </a:t>
            </a:r>
            <a:r>
              <a:rPr lang="de-DE" sz="800" dirty="0" err="1"/>
              <a:t>Nußknacker</a:t>
            </a:r>
            <a:r>
              <a:rPr lang="de-DE" sz="800" dirty="0"/>
              <a:t> 2, S. 86</a:t>
            </a:r>
          </a:p>
        </p:txBody>
      </p:sp>
      <p:pic>
        <p:nvPicPr>
          <p:cNvPr id="2050" name="Picture 2" descr="Reiten: Geschichte des Galopprennsports - Sport - Gesellschaft - Planet  Wissen">
            <a:extLst>
              <a:ext uri="{FF2B5EF4-FFF2-40B4-BE49-F238E27FC236}">
                <a16:creationId xmlns:a16="http://schemas.microsoft.com/office/drawing/2014/main" id="{DB1C31C2-C594-1C1D-4952-ABB0B622C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9" y="4283869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iese Regeln gelten beim Pferderennen - Regelwerk Pferderennen">
            <a:extLst>
              <a:ext uri="{FF2B5EF4-FFF2-40B4-BE49-F238E27FC236}">
                <a16:creationId xmlns:a16="http://schemas.microsoft.com/office/drawing/2014/main" id="{1CB3DB30-9E26-5025-21B7-388DD1E95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047" y="4283869"/>
            <a:ext cx="272415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52EA5C4-8F83-3BA9-9EE1-A77948F68B3B}"/>
              </a:ext>
            </a:extLst>
          </p:cNvPr>
          <p:cNvSpPr txBox="1"/>
          <p:nvPr/>
        </p:nvSpPr>
        <p:spPr>
          <a:xfrm>
            <a:off x="3721894" y="4343400"/>
            <a:ext cx="2128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Sind das etwa 2 Pferde, nur weil eine 2 drauf steht?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66A2404-54AE-013A-1921-1B81B3872372}"/>
              </a:ext>
            </a:extLst>
          </p:cNvPr>
          <p:cNvSpPr txBox="1"/>
          <p:nvPr/>
        </p:nvSpPr>
        <p:spPr>
          <a:xfrm>
            <a:off x="9612802" y="4283869"/>
            <a:ext cx="1535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Wer hat das meiste Pferd?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DBCC22C-8122-0125-944F-B38209A12E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928" y="214786"/>
            <a:ext cx="722515" cy="1015133"/>
          </a:xfrm>
          <a:prstGeom prst="rect">
            <a:avLst/>
          </a:prstGeom>
        </p:spPr>
      </p:pic>
      <p:pic>
        <p:nvPicPr>
          <p:cNvPr id="9" name="Grafik 8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1AF38085-457E-6F3B-A3DB-304AC2340C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76" t="45044" b="43125"/>
          <a:stretch/>
        </p:blipFill>
        <p:spPr>
          <a:xfrm>
            <a:off x="8161378" y="301958"/>
            <a:ext cx="1614776" cy="80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358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reenshot, Design enthält.&#10;&#10;Automatisch generierte Beschreibung">
            <a:extLst>
              <a:ext uri="{FF2B5EF4-FFF2-40B4-BE49-F238E27FC236}">
                <a16:creationId xmlns:a16="http://schemas.microsoft.com/office/drawing/2014/main" id="{BC6516F9-6B95-99D7-524C-AAD4DDFD48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8" t="27652" r="40181" b="69275"/>
          <a:stretch/>
        </p:blipFill>
        <p:spPr>
          <a:xfrm>
            <a:off x="7929563" y="1896667"/>
            <a:ext cx="1521619" cy="785813"/>
          </a:xfrm>
          <a:prstGeom prst="rect">
            <a:avLst/>
          </a:prstGeom>
        </p:spPr>
      </p:pic>
      <p:pic>
        <p:nvPicPr>
          <p:cNvPr id="7" name="Grafik 6" descr="Ein Bild, das Text, Diagramm, Handschrift, Zeichnung enthält.&#10;&#10;Automatisch generierte Beschreibung">
            <a:extLst>
              <a:ext uri="{FF2B5EF4-FFF2-40B4-BE49-F238E27FC236}">
                <a16:creationId xmlns:a16="http://schemas.microsoft.com/office/drawing/2014/main" id="{E738713B-D945-2A69-A682-8E783201C3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7" t="33542" r="56167" b="39137"/>
          <a:stretch/>
        </p:blipFill>
        <p:spPr>
          <a:xfrm>
            <a:off x="575073" y="1471617"/>
            <a:ext cx="2861072" cy="3257550"/>
          </a:xfrm>
          <a:prstGeom prst="rect">
            <a:avLst/>
          </a:prstGeom>
        </p:spPr>
      </p:pic>
      <p:pic>
        <p:nvPicPr>
          <p:cNvPr id="9" name="Grafik 8" descr="Ein Bild, das Text, Karte, Diagramm enthält.&#10;&#10;Automatisch generierte Beschreibung">
            <a:extLst>
              <a:ext uri="{FF2B5EF4-FFF2-40B4-BE49-F238E27FC236}">
                <a16:creationId xmlns:a16="http://schemas.microsoft.com/office/drawing/2014/main" id="{1F05097C-52D1-8FCE-F08A-F8E9191BD2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0" t="937" b="84376"/>
          <a:stretch/>
        </p:blipFill>
        <p:spPr>
          <a:xfrm>
            <a:off x="4207669" y="1785940"/>
            <a:ext cx="3003131" cy="1007269"/>
          </a:xfrm>
          <a:prstGeom prst="rect">
            <a:avLst/>
          </a:prstGeom>
        </p:spPr>
      </p:pic>
      <p:pic>
        <p:nvPicPr>
          <p:cNvPr id="11" name="Grafik 10" descr="Ein Bild, das Text, Zeichnung, Darstellung enthält.&#10;&#10;Automatisch generierte Beschreibung">
            <a:extLst>
              <a:ext uri="{FF2B5EF4-FFF2-40B4-BE49-F238E27FC236}">
                <a16:creationId xmlns:a16="http://schemas.microsoft.com/office/drawing/2014/main" id="{267367A2-6877-6A71-353A-2542A3C184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0" t="10937" r="52486" b="73438"/>
          <a:stretch/>
        </p:blipFill>
        <p:spPr>
          <a:xfrm>
            <a:off x="1094781" y="5372104"/>
            <a:ext cx="1821656" cy="107156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74C5B78-8458-B9C3-6D1D-912895591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231" y="482602"/>
            <a:ext cx="9956006" cy="863597"/>
          </a:xfrm>
        </p:spPr>
        <p:txBody>
          <a:bodyPr/>
          <a:lstStyle/>
          <a:p>
            <a:r>
              <a:rPr lang="de-DE" dirty="0"/>
              <a:t>Mengen, Eigenschaften, Zahlen</a:t>
            </a:r>
          </a:p>
        </p:txBody>
      </p:sp>
    </p:spTree>
    <p:extLst>
      <p:ext uri="{BB962C8B-B14F-4D97-AF65-F5344CB8AC3E}">
        <p14:creationId xmlns:p14="http://schemas.microsoft.com/office/powerpoint/2010/main" val="3773091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B6B35D-F821-8560-D5C6-C56B9CE1E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661" y="365126"/>
            <a:ext cx="3169722" cy="549274"/>
          </a:xfrm>
        </p:spPr>
        <p:txBody>
          <a:bodyPr>
            <a:normAutofit fontScale="90000"/>
          </a:bodyPr>
          <a:lstStyle/>
          <a:p>
            <a:r>
              <a:rPr lang="de-DE" dirty="0"/>
              <a:t>Euro oder € ?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0D753137-8230-185F-C781-7BB72314C0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1694" y="365126"/>
            <a:ext cx="6869875" cy="6127748"/>
          </a:xfrm>
        </p:spPr>
        <p:txBody>
          <a:bodyPr>
            <a:normAutofit lnSpcReduction="10000"/>
          </a:bodyPr>
          <a:lstStyle/>
          <a:p>
            <a:r>
              <a:rPr lang="de-DE" dirty="0"/>
              <a:t>„1 Euro“ ist eindeutig  eine Mengeneinheit, genauso wie 1 Auto oder 1 Pferd.</a:t>
            </a:r>
          </a:p>
          <a:p>
            <a:r>
              <a:rPr lang="de-DE" dirty="0"/>
              <a:t>Was aber ist 1 €?</a:t>
            </a:r>
          </a:p>
          <a:p>
            <a:r>
              <a:rPr lang="de-DE" dirty="0"/>
              <a:t>Zunächst nimmt man an, </a:t>
            </a:r>
            <a:r>
              <a:rPr lang="de-DE" dirty="0" err="1"/>
              <a:t>daß</a:t>
            </a:r>
            <a:r>
              <a:rPr lang="de-DE" dirty="0"/>
              <a:t> es sich bei ´€´ nur um eine Abkürzung von Euro handeln soll, oder?</a:t>
            </a:r>
          </a:p>
          <a:p>
            <a:r>
              <a:rPr lang="de-DE" dirty="0"/>
              <a:t>Aber ein Schild     ist doch etwas anderes als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Das Schild mit der Aufschrift ´4 €´ </a:t>
            </a:r>
            <a:r>
              <a:rPr lang="de-DE" dirty="0" err="1"/>
              <a:t>läßt</a:t>
            </a:r>
            <a:r>
              <a:rPr lang="de-DE" dirty="0"/>
              <a:t> eher auf die Bezeichnung einer Eigenschaft der </a:t>
            </a:r>
            <a:r>
              <a:rPr lang="de-DE" dirty="0" err="1"/>
              <a:t>Speilzeug</a:t>
            </a:r>
            <a:r>
              <a:rPr lang="de-DE" dirty="0"/>
              <a:t>-Giraffe schließen.</a:t>
            </a:r>
          </a:p>
          <a:p>
            <a:r>
              <a:rPr lang="de-DE" dirty="0"/>
              <a:t>In der 6. Klasse wird ´€´ dann eindeutig im Zusammenhang mit Größeneinheiten verwendet:</a:t>
            </a:r>
          </a:p>
        </p:txBody>
      </p:sp>
      <p:pic>
        <p:nvPicPr>
          <p:cNvPr id="4" name="Grafik 3" descr="Ein Bild, das Text, Handschrift, Zeichnung, Tinte enthält.&#10;&#10;Automatisch generierte Beschreibung">
            <a:extLst>
              <a:ext uri="{FF2B5EF4-FFF2-40B4-BE49-F238E27FC236}">
                <a16:creationId xmlns:a16="http://schemas.microsoft.com/office/drawing/2014/main" id="{A566FAD8-F322-EA40-73A7-9022F47D9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54040"/>
            <a:ext cx="3740174" cy="5338834"/>
          </a:xfrm>
          <a:prstGeom prst="rect">
            <a:avLst/>
          </a:prstGeom>
        </p:spPr>
      </p:pic>
      <p:pic>
        <p:nvPicPr>
          <p:cNvPr id="1026" name="Picture 2" descr="1 Euro Münzen der EU-Länder | MDM">
            <a:extLst>
              <a:ext uri="{FF2B5EF4-FFF2-40B4-BE49-F238E27FC236}">
                <a16:creationId xmlns:a16="http://schemas.microsoft.com/office/drawing/2014/main" id="{DC7CB2CE-42B5-E4C6-82A2-7FBBBC5DA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24" y="293987"/>
            <a:ext cx="620413" cy="62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7666413F-A919-89B8-F90D-9EDDBD1E96B6}"/>
              </a:ext>
            </a:extLst>
          </p:cNvPr>
          <p:cNvCxnSpPr>
            <a:cxnSpLocks/>
            <a:stCxn id="2" idx="1"/>
            <a:endCxn id="1026" idx="3"/>
          </p:cNvCxnSpPr>
          <p:nvPr/>
        </p:nvCxnSpPr>
        <p:spPr>
          <a:xfrm flipH="1" flipV="1">
            <a:off x="920337" y="604194"/>
            <a:ext cx="588324" cy="355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8E8B152A-84CE-27DF-2204-A14DEED8ECDE}"/>
              </a:ext>
            </a:extLst>
          </p:cNvPr>
          <p:cNvCxnSpPr>
            <a:cxnSpLocks/>
          </p:cNvCxnSpPr>
          <p:nvPr/>
        </p:nvCxnSpPr>
        <p:spPr>
          <a:xfrm flipH="1">
            <a:off x="2036618" y="795647"/>
            <a:ext cx="1638795" cy="9678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 descr="Ein Bild, das Text, Handschrift, Zeichnung, Tinte enthält.&#10;&#10;Automatisch generierte Beschreibung">
            <a:extLst>
              <a:ext uri="{FF2B5EF4-FFF2-40B4-BE49-F238E27FC236}">
                <a16:creationId xmlns:a16="http://schemas.microsoft.com/office/drawing/2014/main" id="{3E22647B-8DA4-28C4-270D-ABE4F9BAE1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3" t="12715" r="65683" b="83432"/>
          <a:stretch/>
        </p:blipFill>
        <p:spPr>
          <a:xfrm>
            <a:off x="7267699" y="2875961"/>
            <a:ext cx="362198" cy="205685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5B819717-06F1-9DA8-DF00-27AED929BFA3}"/>
              </a:ext>
            </a:extLst>
          </p:cNvPr>
          <p:cNvGrpSpPr/>
          <p:nvPr/>
        </p:nvGrpSpPr>
        <p:grpSpPr>
          <a:xfrm>
            <a:off x="5120337" y="3251535"/>
            <a:ext cx="1658014" cy="354929"/>
            <a:chOff x="5654727" y="2964224"/>
            <a:chExt cx="1658014" cy="354929"/>
          </a:xfrm>
        </p:grpSpPr>
        <p:pic>
          <p:nvPicPr>
            <p:cNvPr id="15" name="Picture 2" descr="1 Euro Münzen der EU-Länder | MDM">
              <a:extLst>
                <a:ext uri="{FF2B5EF4-FFF2-40B4-BE49-F238E27FC236}">
                  <a16:creationId xmlns:a16="http://schemas.microsoft.com/office/drawing/2014/main" id="{1CBA034F-9171-126A-F939-4251AF4E50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4727" y="2964224"/>
              <a:ext cx="354929" cy="354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1 Euro Münzen der EU-Länder | MDM">
              <a:extLst>
                <a:ext uri="{FF2B5EF4-FFF2-40B4-BE49-F238E27FC236}">
                  <a16:creationId xmlns:a16="http://schemas.microsoft.com/office/drawing/2014/main" id="{250D4750-466F-A8C2-C981-F3CA27D3E1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2890" y="2964224"/>
              <a:ext cx="354929" cy="354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1 Euro Münzen der EU-Länder | MDM">
              <a:extLst>
                <a:ext uri="{FF2B5EF4-FFF2-40B4-BE49-F238E27FC236}">
                  <a16:creationId xmlns:a16="http://schemas.microsoft.com/office/drawing/2014/main" id="{3FAC1746-E3C2-851C-4381-3DD7D743CB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5573" y="2964224"/>
              <a:ext cx="354929" cy="354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1 Euro Münzen der EU-Länder | MDM">
              <a:extLst>
                <a:ext uri="{FF2B5EF4-FFF2-40B4-BE49-F238E27FC236}">
                  <a16:creationId xmlns:a16="http://schemas.microsoft.com/office/drawing/2014/main" id="{47C23E86-1935-6DA9-F3FB-309DB7C2BD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7812" y="2964224"/>
              <a:ext cx="354929" cy="354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Grafik 4" descr="Ein Bild, das Text, Schrift, weiß, Schwarzweiß enthält.&#10;&#10;Automatisch generierte Beschreibung">
            <a:extLst>
              <a:ext uri="{FF2B5EF4-FFF2-40B4-BE49-F238E27FC236}">
                <a16:creationId xmlns:a16="http://schemas.microsoft.com/office/drawing/2014/main" id="{DBF3696F-19A3-D844-A826-529A733F69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096" y="5701146"/>
            <a:ext cx="4314704" cy="53933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1D469EA-B98E-43DC-E19A-8C6A46FB51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225" y="1211890"/>
            <a:ext cx="721503" cy="101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558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F59972-EAD3-8D22-15FF-45166D7D6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€ als Größeneinheit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66DAF98-54E2-8FD1-1DD5-07260BE471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23758" y="952789"/>
            <a:ext cx="5590309" cy="5540086"/>
          </a:xfrm>
        </p:spPr>
        <p:txBody>
          <a:bodyPr>
            <a:normAutofit fontScale="92500"/>
          </a:bodyPr>
          <a:lstStyle/>
          <a:p>
            <a:r>
              <a:rPr lang="de-DE" dirty="0"/>
              <a:t>´&lt;, &gt; oder =´ sind die drei möglichen Ergebnisse eines Vergleiches</a:t>
            </a:r>
          </a:p>
          <a:p>
            <a:r>
              <a:rPr lang="de-DE" dirty="0"/>
              <a:t>Man kann aber nur Eigenschaften einer Menge miteinander vergleichen!</a:t>
            </a:r>
          </a:p>
          <a:p>
            <a:r>
              <a:rPr lang="de-DE" dirty="0"/>
              <a:t>Wenn ´3 € 50 Cent &lt; 5 € 30 Cent´ sein soll, was unseren Kindern ja so beigebracht wird, </a:t>
            </a:r>
            <a:r>
              <a:rPr lang="de-DE" dirty="0" err="1"/>
              <a:t>muß</a:t>
            </a:r>
            <a:r>
              <a:rPr lang="de-DE" dirty="0"/>
              <a:t> es sich bei € um eine Größeneinheit handeln!</a:t>
            </a:r>
          </a:p>
          <a:p>
            <a:r>
              <a:rPr lang="de-DE" dirty="0"/>
              <a:t>Wenn € eine Größeneinheit sein soll, dann müssen uns die Ökonomen sagen, welche kommensurable Eigenschaft die Größeneinheit € repräsentieren soll.</a:t>
            </a:r>
          </a:p>
        </p:txBody>
      </p:sp>
      <p:pic>
        <p:nvPicPr>
          <p:cNvPr id="3" name="Grafik 2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D973E63C-B1A7-620F-1DBD-F2234473FE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29"/>
          <a:stretch/>
        </p:blipFill>
        <p:spPr>
          <a:xfrm>
            <a:off x="835440" y="2397270"/>
            <a:ext cx="4766785" cy="149304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11ECCAC-CE3F-7DE0-1271-CEDD0DB32BF3}"/>
              </a:ext>
            </a:extLst>
          </p:cNvPr>
          <p:cNvSpPr txBox="1"/>
          <p:nvPr/>
        </p:nvSpPr>
        <p:spPr>
          <a:xfrm>
            <a:off x="891639" y="3876337"/>
            <a:ext cx="18218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Übungsheft </a:t>
            </a:r>
            <a:r>
              <a:rPr lang="de-DE" sz="800" dirty="0" err="1"/>
              <a:t>Nußknacker</a:t>
            </a:r>
            <a:r>
              <a:rPr lang="de-DE" sz="800" dirty="0"/>
              <a:t> 2, S. 86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06F38A1-5930-C2E0-F0F7-549BF5FDA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59" y="1413107"/>
            <a:ext cx="847230" cy="119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950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EE74E6-7909-51DB-79E3-87FB8092E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839" y="434705"/>
            <a:ext cx="2421577" cy="620527"/>
          </a:xfrm>
        </p:spPr>
        <p:txBody>
          <a:bodyPr>
            <a:normAutofit fontScale="90000"/>
          </a:bodyPr>
          <a:lstStyle/>
          <a:p>
            <a:r>
              <a:rPr lang="de-DE" dirty="0"/>
              <a:t>Kaufen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17B3EF2-59C4-2DB8-50B1-66B88E3A1F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75761" y="1454726"/>
            <a:ext cx="6455229" cy="4744193"/>
          </a:xfrm>
        </p:spPr>
        <p:txBody>
          <a:bodyPr/>
          <a:lstStyle/>
          <a:p>
            <a:r>
              <a:rPr lang="de-DE" dirty="0"/>
              <a:t>Was überhaupt nicht vermittelt wird, ist die Tatsache, </a:t>
            </a:r>
            <a:r>
              <a:rPr lang="de-DE" dirty="0" err="1"/>
              <a:t>daß</a:t>
            </a:r>
            <a:r>
              <a:rPr lang="de-DE" dirty="0"/>
              <a:t> es sich beim ´Kaufen´ eigentlich um einen Tausch handelt.</a:t>
            </a:r>
          </a:p>
          <a:p>
            <a:r>
              <a:rPr lang="de-DE" dirty="0"/>
              <a:t>Zur Definition und bildlichen Darstellung eines Tauschvorganges siehe </a:t>
            </a:r>
            <a:r>
              <a:rPr lang="de-DE" dirty="0">
                <a:hlinkClick r:id="rId2"/>
              </a:rPr>
              <a:t>Austausch – </a:t>
            </a:r>
            <a:r>
              <a:rPr lang="de-DE" dirty="0" err="1">
                <a:hlinkClick r:id="rId2"/>
              </a:rPr>
              <a:t>nawikon</a:t>
            </a:r>
            <a:r>
              <a:rPr lang="de-DE" dirty="0">
                <a:hlinkClick r:id="rId2"/>
              </a:rPr>
              <a:t> (goldwert-akademie.de)</a:t>
            </a:r>
            <a:endParaRPr lang="de-DE" dirty="0"/>
          </a:p>
          <a:p>
            <a:r>
              <a:rPr lang="de-DE" dirty="0">
                <a:solidFill>
                  <a:srgbClr val="FF0000"/>
                </a:solidFill>
              </a:rPr>
              <a:t>die Bildung von Mengen mit Objekten ohne gleiche Eigenschaft ist fehlerhaft!</a:t>
            </a:r>
          </a:p>
          <a:p>
            <a:r>
              <a:rPr lang="de-DE" dirty="0">
                <a:solidFill>
                  <a:srgbClr val="FF0000"/>
                </a:solidFill>
              </a:rPr>
              <a:t>Völlig fehlerhaft ist die Gleichsetzung von Objekt und Eigenschaft!</a:t>
            </a:r>
          </a:p>
          <a:p>
            <a:endParaRPr lang="de-DE" dirty="0"/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633041BD-9E1F-BC50-0B7D-6C3E124CE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27906"/>
            <a:ext cx="3978133" cy="5677434"/>
          </a:xfrm>
          <a:prstGeom prst="rect">
            <a:avLst/>
          </a:prstGeom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ACEEA77F-8E6E-2F63-DD1F-BE2930134D08}"/>
              </a:ext>
            </a:extLst>
          </p:cNvPr>
          <p:cNvCxnSpPr>
            <a:cxnSpLocks/>
          </p:cNvCxnSpPr>
          <p:nvPr/>
        </p:nvCxnSpPr>
        <p:spPr>
          <a:xfrm flipH="1" flipV="1">
            <a:off x="1852400" y="4361966"/>
            <a:ext cx="3340975" cy="1625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77521CB9-CD2F-A939-6467-003D5AC68E10}"/>
              </a:ext>
            </a:extLst>
          </p:cNvPr>
          <p:cNvCxnSpPr>
            <a:cxnSpLocks/>
          </p:cNvCxnSpPr>
          <p:nvPr/>
        </p:nvCxnSpPr>
        <p:spPr>
          <a:xfrm flipH="1">
            <a:off x="3538847" y="4524499"/>
            <a:ext cx="1654528" cy="8372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B9B20E77-72F2-FC63-DAFE-D0EABB3FEB29}"/>
              </a:ext>
            </a:extLst>
          </p:cNvPr>
          <p:cNvCxnSpPr>
            <a:cxnSpLocks/>
          </p:cNvCxnSpPr>
          <p:nvPr/>
        </p:nvCxnSpPr>
        <p:spPr>
          <a:xfrm flipH="1" flipV="1">
            <a:off x="1573481" y="3325091"/>
            <a:ext cx="3467594" cy="19534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9B0B68AB-6D35-FC2C-93A3-92911A51F23D}"/>
              </a:ext>
            </a:extLst>
          </p:cNvPr>
          <p:cNvGrpSpPr/>
          <p:nvPr/>
        </p:nvGrpSpPr>
        <p:grpSpPr>
          <a:xfrm>
            <a:off x="8936181" y="5403274"/>
            <a:ext cx="1098469" cy="369332"/>
            <a:chOff x="8977745" y="4391412"/>
            <a:chExt cx="1098469" cy="369332"/>
          </a:xfrm>
        </p:grpSpPr>
        <p:pic>
          <p:nvPicPr>
            <p:cNvPr id="13" name="Grafik 12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076A681E-49CD-7F80-C2B0-7CD8DDAC28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5" t="33908" r="76542" b="60170"/>
            <a:stretch/>
          </p:blipFill>
          <p:spPr>
            <a:xfrm>
              <a:off x="8977745" y="4407963"/>
              <a:ext cx="540328" cy="336230"/>
            </a:xfrm>
            <a:prstGeom prst="rect">
              <a:avLst/>
            </a:prstGeom>
          </p:spPr>
        </p:pic>
        <p:pic>
          <p:nvPicPr>
            <p:cNvPr id="3" name="Grafik 2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0F01923D-1413-0C36-4A54-47CE2A56C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8" t="41957" r="82162" b="54483"/>
            <a:stretch/>
          </p:blipFill>
          <p:spPr>
            <a:xfrm>
              <a:off x="9759538" y="4475019"/>
              <a:ext cx="316676" cy="202118"/>
            </a:xfrm>
            <a:prstGeom prst="rect">
              <a:avLst/>
            </a:prstGeom>
          </p:spPr>
        </p:pic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728CE965-1991-B7B3-0C32-7D4CCBCF4DFB}"/>
                </a:ext>
              </a:extLst>
            </p:cNvPr>
            <p:cNvSpPr txBox="1"/>
            <p:nvPr/>
          </p:nvSpPr>
          <p:spPr>
            <a:xfrm>
              <a:off x="9476954" y="4391412"/>
              <a:ext cx="2414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=</a:t>
              </a:r>
            </a:p>
          </p:txBody>
        </p:sp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BD3E4237-4033-BB14-4A02-5804C72D8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20" y="238113"/>
            <a:ext cx="721503" cy="101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101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AF7D7A-732C-104D-E9DE-F14D17B86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€ als Mengeneinheit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1DCCF144-38CB-9F36-9F42-7573AB206A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74821" y="1825624"/>
            <a:ext cx="6197930" cy="4351338"/>
          </a:xfrm>
        </p:spPr>
        <p:txBody>
          <a:bodyPr/>
          <a:lstStyle/>
          <a:p>
            <a:r>
              <a:rPr lang="de-DE" dirty="0"/>
              <a:t>Da es sich beim Preis eindeutig um eine reale Menge handelt</a:t>
            </a:r>
            <a:br>
              <a:rPr lang="de-DE" dirty="0"/>
            </a:br>
            <a:r>
              <a:rPr lang="de-DE" sz="1000" dirty="0"/>
              <a:t>(Preis-Definition siehe </a:t>
            </a:r>
            <a:r>
              <a:rPr lang="de-DE" sz="1000" dirty="0">
                <a:hlinkClick r:id="rId2"/>
              </a:rPr>
              <a:t>http://konsikon.goldwert-akademie.de/sphaeren/austausch/preis/</a:t>
            </a:r>
            <a:r>
              <a:rPr lang="de-DE" sz="1000" dirty="0"/>
              <a:t>)</a:t>
            </a:r>
            <a:br>
              <a:rPr lang="de-DE" sz="1000" dirty="0"/>
            </a:br>
            <a:r>
              <a:rPr lang="de-DE" dirty="0"/>
              <a:t>wird das €-Symbol hier als Mengeneinheit verwendet.</a:t>
            </a:r>
          </a:p>
          <a:p>
            <a:r>
              <a:rPr lang="de-DE" dirty="0"/>
              <a:t>Mengeneinheiten sind aber bei weitem nicht das Gleiche wie Größeneinheiten, weshalb man sich für eins von beiden entscheiden sollte.</a:t>
            </a:r>
          </a:p>
          <a:p>
            <a:endParaRPr lang="de-DE" dirty="0"/>
          </a:p>
        </p:txBody>
      </p:sp>
      <p:pic>
        <p:nvPicPr>
          <p:cNvPr id="1026" name="Picture 2" descr="Mathematik heute - Ausgabe 2020 für Sachsen - Schulbuch 6 – Westermann">
            <a:extLst>
              <a:ext uri="{FF2B5EF4-FFF2-40B4-BE49-F238E27FC236}">
                <a16:creationId xmlns:a16="http://schemas.microsoft.com/office/drawing/2014/main" id="{3EC266B1-4414-8A4F-C148-30D1D893A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7" y="1567543"/>
            <a:ext cx="1148734" cy="157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nhaltsplatzhalter 5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3D8D12D8-7876-5732-C1F2-5991E25346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43" b="45070"/>
          <a:stretch/>
        </p:blipFill>
        <p:spPr>
          <a:xfrm>
            <a:off x="1063832" y="2893106"/>
            <a:ext cx="3692236" cy="1653846"/>
          </a:xfr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21DDA2E-DD7D-8486-36A7-7174989721C1}"/>
              </a:ext>
            </a:extLst>
          </p:cNvPr>
          <p:cNvSpPr txBox="1"/>
          <p:nvPr/>
        </p:nvSpPr>
        <p:spPr>
          <a:xfrm>
            <a:off x="1063832" y="4439230"/>
            <a:ext cx="16147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Mathe-Lehrbuch, 6. Klasse, S. 61</a:t>
            </a:r>
          </a:p>
        </p:txBody>
      </p:sp>
    </p:spTree>
    <p:extLst>
      <p:ext uri="{BB962C8B-B14F-4D97-AF65-F5344CB8AC3E}">
        <p14:creationId xmlns:p14="http://schemas.microsoft.com/office/powerpoint/2010/main" val="5748532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983</Words>
  <Application>Microsoft Office PowerPoint</Application>
  <PresentationFormat>Breitbild</PresentationFormat>
  <Paragraphs>120</Paragraphs>
  <Slides>15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Helvetica</vt:lpstr>
      <vt:lpstr>Office</vt:lpstr>
      <vt:lpstr>Geld im Mathematikunterricht</vt:lpstr>
      <vt:lpstr>Geldbeträge ermitteln</vt:lpstr>
      <vt:lpstr>PowerPoint-Präsentation</vt:lpstr>
      <vt:lpstr>Fällt Ihnen auch etwas auf?</vt:lpstr>
      <vt:lpstr>Mengen, Eigenschaften, Zahlen</vt:lpstr>
      <vt:lpstr>Euro oder € ?</vt:lpstr>
      <vt:lpstr>€ als Größeneinheit</vt:lpstr>
      <vt:lpstr>Kaufen</vt:lpstr>
      <vt:lpstr>€ als Mengeneinheit</vt:lpstr>
      <vt:lpstr>Kommaschreibweise bei Geld</vt:lpstr>
      <vt:lpstr>Eltern schützt Eure Kinder vor diesem grobgeistigen Unfug!</vt:lpstr>
      <vt:lpstr>Mengenelemente und Strichlisten</vt:lpstr>
      <vt:lpstr>Anzahl = Zahl?</vt:lpstr>
      <vt:lpstr>Zahlen „zerlegen“</vt:lpstr>
      <vt:lpstr>Zahlen vergleichen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Geld im Mathematikunterricht</dc:title>
  <dc:creator>Eißmann, Ingo</dc:creator>
  <cp:lastModifiedBy>Eißmann, Ingo</cp:lastModifiedBy>
  <cp:revision>24</cp:revision>
  <cp:lastPrinted>2024-02-23T12:35:48Z</cp:lastPrinted>
  <dcterms:created xsi:type="dcterms:W3CDTF">2024-02-19T15:48:20Z</dcterms:created>
  <dcterms:modified xsi:type="dcterms:W3CDTF">2024-03-06T20:42:03Z</dcterms:modified>
</cp:coreProperties>
</file>